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Constantia"/>
      <p:regular r:id="rId43"/>
      <p:bold r:id="rId44"/>
      <p:italic r:id="rId45"/>
      <p:boldItalic r:id="rId46"/>
    </p:embeddedFont>
    <p:embeddedFont>
      <p:font typeface="Corbel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DD15808-7283-4FB4-BDDF-CAE488A787BA}">
  <a:tblStyle styleId="{0DD15808-7283-4FB4-BDDF-CAE488A787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Constantia-bold.fntdata"/><Relationship Id="rId43" Type="http://schemas.openxmlformats.org/officeDocument/2006/relationships/font" Target="fonts/Constantia-regular.fntdata"/><Relationship Id="rId46" Type="http://schemas.openxmlformats.org/officeDocument/2006/relationships/font" Target="fonts/Constantia-boldItalic.fntdata"/><Relationship Id="rId45" Type="http://schemas.openxmlformats.org/officeDocument/2006/relationships/font" Target="fonts/Constanti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rbel-bold.fntdata"/><Relationship Id="rId47" Type="http://schemas.openxmlformats.org/officeDocument/2006/relationships/font" Target="fonts/Corbel-regular.fntdata"/><Relationship Id="rId49" Type="http://schemas.openxmlformats.org/officeDocument/2006/relationships/font" Target="fonts/Corbe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Corbel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4fc0adc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d4fc0adc1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335176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f335176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335176f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335176f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AFA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Для фиксации аппарата в вертикальном положении, что необходимо для корректной съёмки спектра окружающей освещённости, используется система "Зацепка": три стержня, закреплённые на шарнирах в усиленной нижней части аппарата. При старте стержни направлены вдоль оси аппарата вверх. В этом положении стержни сдерживает нить. После раскрытия парашюта нить разрезается при помощи нихромового пережигателя, стержни, стянутые резинками, раскрываются.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4fc0adc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4fc0adc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AFA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Также на нашем аппарате присутствует система анализа окружающей среды "Окружность". Она состоит из датчика влажности, используемого по прямому назначению, микрофона, используемого для записи окружающих звуков, камеры, предназначенной для фотографии поверхности, а также акселерометра, гироскопа и магнитометра, используемых для построения инерциальной системы навигации.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4fc0adc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4fc0adc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AFA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Так как одной из обязательных задач конкурса является построение траектории аппарата по данным акселерометра, аппарат нуждается в инерциальной системе навигации. Мы строим её на основе данных с акселерометра, гироскопа и магнитометра с помощью программного фильтра, разработанного Себастьяном Маджвиком.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5757ba9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25757ba9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Сейчас рассмотрим ЦА, а БКУ чуть позже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4fc0adc1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d4fc0adc1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докладе упомянуть сд карты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4fc0adc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4fc0adc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4fc0adc1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4fc0adc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4fc0adc1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4fc0adc1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4fc0adc1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4fc0adc1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4fc0adc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4fc0adc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аппарат предназначен для исследования поверхностей удаленных планет земного типа с малой оптической проницаемостью верхних слоев атмосферы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4fc0adc1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d4fc0adc1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4fc0adc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d4fc0adc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4fc0adc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4fc0adc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4fc0adc1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d4fc0adc1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конструкцию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909e804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909e804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4fc0adc1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4fc0adc1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AFA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Для контроля за полётом аппарата будет разработана и создана наземная инфраструктура, включающая в себя пункт радиосвязи, сервер в сети Интернет, где происходит сбор, обработка и сохранение всех данных, а также программа - интерфейс оператора для контроля системы.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21454b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21454b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AFA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Рассмотрим более детально наземный измерительный пункт, предназначенный для поддержания радиоканала для связи с аппаратом. Непосредственно для организации канала используется радиомодуль NRF24L01 с антенной S-диапазона. Для контроля оборудования и обеспечения связи с пунктом через сеть Интернет используется микрокомпьютер RaspberryPi model 1 b+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4fc0adc1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4fc0adc1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AFA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Мы детально проработали информационное взаимодействие программных компонентов нашей системы: все компоненты обмениваются данными при помощи протокола Mavlink, предназначенного для автономных летательных аппаратов.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4fc0adc1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d4fc0adc1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конструкционный материал - ключ-выключатель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расходные материалы - </a:t>
            </a:r>
            <a:r>
              <a:rPr lang="ru"/>
              <a:t>разъёмы</a:t>
            </a:r>
            <a:r>
              <a:rPr lang="ru"/>
              <a:t> для аккумулятора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220fb53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220fb53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396b4d5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396b4d5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отражательная спектрометрия - методика, позволяющая изучать поверхности, анализируя различие в спектральных характеристиках падающего и отраженного излучениях. в частности различные поверхности обладают характерными спектрами отражения , что позволяют судить об особенностях исследуемых поверхностей.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335176f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f335176f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3417c8e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3417c8e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e220fb53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e220fb53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220fb53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e220fb53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e220fb53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e220fb53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220fb53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e220fb53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220fb53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220fb53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e220fb53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e220fb53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396b4d5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396b4d5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аппарат предназначен для исследования поверхностей удаленных планет земного типа с малой оптической проницаемостью верхних слоев атмосферы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4fc0adc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4fc0adc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4fc0adc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4fc0adc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решения задачи получения спектра отражения поверхности исследуемой планеты, мы используем спектрометрическую установку око. Она состоит из двух плоско-выпуклых линз, дифракционной решетки, камеры и апертуры. При вертикальной ориентации аппарата, объектив спектрометра направлен в надир и позволяет получать спектр излучения, отраженного от поверхности изучаемой планеты.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3417c8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3417c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получения характеризующего поверхность спектра отражения требуется также получение спектра излучения, падающего на поверхность. Для этого мы используем широкоугольный объектив “рыбий глаз”, который установлен на “крыше” аппарата, и пару зеркал на поворотной платформе. При повороте платформы в определенное положение, зеркала переключают спектрометр с “надирного” объектива на “зенитный”, что позовляет получить спектр фоновго освещения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4fc0adc1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4fc0adc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00e40a50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00e40a50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99119" y="1371600"/>
            <a:ext cx="61737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orbel"/>
              <a:buNone/>
              <a:defRPr b="0" i="0" sz="5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99117" y="3600450"/>
            <a:ext cx="6173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ctr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ctr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ctr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ctr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ctr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 rot="5400000">
            <a:off x="3025335" y="-454500"/>
            <a:ext cx="3086100" cy="6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5315695" y="1828650"/>
            <a:ext cx="42291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800101" y="-372150"/>
            <a:ext cx="4229100" cy="5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rbel"/>
              <a:buNone/>
              <a:defRPr b="0" i="0" sz="2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780075" y="799050"/>
            <a:ext cx="75960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3714528" y="514350"/>
            <a:ext cx="4801800" cy="4000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91910" y="1428750"/>
            <a:ext cx="2698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799119" y="3486150"/>
            <a:ext cx="2686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94917" y="1885950"/>
            <a:ext cx="65211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799117" y="4057650"/>
            <a:ext cx="651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1128880" y="1428750"/>
            <a:ext cx="3315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73104" y="1428750"/>
            <a:ext cx="3315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142107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1142107" y="2057400"/>
            <a:ext cx="33132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4688618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4688618" y="2057400"/>
            <a:ext cx="33132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791910" y="1428750"/>
            <a:ext cx="2698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714528" y="514350"/>
            <a:ext cx="4801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799119" y="3486150"/>
            <a:ext cx="2686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42107" y="1428750"/>
            <a:ext cx="6852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40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24.jp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Relationship Id="rId4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ctrTitle"/>
          </p:nvPr>
        </p:nvSpPr>
        <p:spPr>
          <a:xfrm>
            <a:off x="1371600" y="1200150"/>
            <a:ext cx="62289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Проект</a:t>
            </a:r>
            <a:br>
              <a:rPr b="0" i="0" lang="ru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ru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“Воздушно-инженерная школа</a:t>
            </a:r>
            <a:br>
              <a:rPr b="0" i="0" lang="ru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ru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(CanSat в России)”</a:t>
            </a:r>
            <a:endParaRPr sz="31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br>
              <a:rPr b="0" i="0" lang="ru" sz="3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ru" sz="3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Команда “GRANUM” </a:t>
            </a:r>
            <a:r>
              <a:rPr lang="ru" sz="3100"/>
              <a:t>представляет</a:t>
            </a:r>
            <a:endParaRPr sz="31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r>
              <a:rPr lang="ru" sz="3100"/>
              <a:t>аппарат &lt;будет_назван_позже&gt;</a:t>
            </a:r>
            <a:endParaRPr sz="3100"/>
          </a:p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1371601" y="3796906"/>
            <a:ext cx="6287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УЧАСТНИКИ: </a:t>
            </a:r>
            <a:r>
              <a:rPr lang="ru">
                <a:solidFill>
                  <a:schemeClr val="lt1"/>
                </a:solidFill>
              </a:rPr>
              <a:t>ВОЛОС П., </a:t>
            </a:r>
            <a:r>
              <a:rPr b="0" i="0" lang="ru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ЕЛЮТИН К., ЖУРАВЛЁВА И.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КУРАТОР: ПРОКОПЬЕВ В.</a:t>
            </a:r>
            <a:endParaRPr b="0" i="0" sz="16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logo_rsc_energia_1-01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7200" y="-95250"/>
            <a:ext cx="3840947" cy="141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356500" y="285750"/>
            <a:ext cx="76455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Бортовая спектрометрическая установка “Око”</a:t>
            </a:r>
            <a:endParaRPr/>
          </a:p>
        </p:txBody>
      </p:sp>
      <p:sp>
        <p:nvSpPr>
          <p:cNvPr id="191" name="Google Shape;191;p22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00" y="5673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 flipH="1">
            <a:off x="3096775" y="4304950"/>
            <a:ext cx="1069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Камера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94" name="Google Shape;194;p22"/>
          <p:cNvCxnSpPr>
            <a:endCxn id="193" idx="0"/>
          </p:cNvCxnSpPr>
          <p:nvPr/>
        </p:nvCxnSpPr>
        <p:spPr>
          <a:xfrm>
            <a:off x="3214375" y="3247750"/>
            <a:ext cx="417300" cy="105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2"/>
          <p:cNvSpPr txBox="1"/>
          <p:nvPr/>
        </p:nvSpPr>
        <p:spPr>
          <a:xfrm flipH="1">
            <a:off x="2179375" y="736025"/>
            <a:ext cx="19872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Дифракционная решетка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96" name="Google Shape;196;p22"/>
          <p:cNvCxnSpPr/>
          <p:nvPr/>
        </p:nvCxnSpPr>
        <p:spPr>
          <a:xfrm>
            <a:off x="2712000" y="1121625"/>
            <a:ext cx="65400" cy="1941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2"/>
          <p:cNvSpPr txBox="1"/>
          <p:nvPr/>
        </p:nvSpPr>
        <p:spPr>
          <a:xfrm flipH="1">
            <a:off x="302100" y="736025"/>
            <a:ext cx="19872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Линзы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98" name="Google Shape;198;p22"/>
          <p:cNvCxnSpPr>
            <a:stCxn id="197" idx="2"/>
          </p:cNvCxnSpPr>
          <p:nvPr/>
        </p:nvCxnSpPr>
        <p:spPr>
          <a:xfrm flipH="1">
            <a:off x="823500" y="1249325"/>
            <a:ext cx="472200" cy="146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2"/>
          <p:cNvCxnSpPr>
            <a:stCxn id="197" idx="2"/>
          </p:cNvCxnSpPr>
          <p:nvPr/>
        </p:nvCxnSpPr>
        <p:spPr>
          <a:xfrm>
            <a:off x="1295700" y="1249325"/>
            <a:ext cx="826200" cy="180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2"/>
          <p:cNvSpPr txBox="1"/>
          <p:nvPr/>
        </p:nvSpPr>
        <p:spPr>
          <a:xfrm flipH="1">
            <a:off x="991450" y="4304950"/>
            <a:ext cx="1069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Апертура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201" name="Google Shape;201;p22"/>
          <p:cNvCxnSpPr>
            <a:endCxn id="200" idx="0"/>
          </p:cNvCxnSpPr>
          <p:nvPr/>
        </p:nvCxnSpPr>
        <p:spPr>
          <a:xfrm>
            <a:off x="1516750" y="2886850"/>
            <a:ext cx="9600" cy="141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275" y="1121625"/>
            <a:ext cx="4124426" cy="30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81600" y="205200"/>
            <a:ext cx="90663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мягкой посадки и фиксации аппарата “Зацепка”</a:t>
            </a:r>
            <a:endParaRPr/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0" l="7507" r="41630" t="0"/>
          <a:stretch/>
        </p:blipFill>
        <p:spPr>
          <a:xfrm>
            <a:off x="3626138" y="907663"/>
            <a:ext cx="1977175" cy="38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4">
            <a:alphaModFix/>
          </a:blip>
          <a:srcRect b="12531" l="30187" r="36914" t="7244"/>
          <a:stretch/>
        </p:blipFill>
        <p:spPr>
          <a:xfrm>
            <a:off x="728525" y="674338"/>
            <a:ext cx="1692150" cy="41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5">
            <a:alphaModFix/>
          </a:blip>
          <a:srcRect b="0" l="0" r="57839" t="0"/>
          <a:stretch/>
        </p:blipFill>
        <p:spPr>
          <a:xfrm>
            <a:off x="6808793" y="983863"/>
            <a:ext cx="1478674" cy="35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-195112" y="4702725"/>
            <a:ext cx="35394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Общий вид установки на старте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2845038" y="4702725"/>
            <a:ext cx="35394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Установка после активации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5778425" y="4702725"/>
            <a:ext cx="35394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Разрез с видом на шарнир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53100" y="68275"/>
            <a:ext cx="8504100" cy="7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0215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Система анализа окружающей среды “Окружность”</a:t>
            </a:r>
            <a:endParaRPr sz="2400"/>
          </a:p>
        </p:txBody>
      </p:sp>
      <p:pic>
        <p:nvPicPr>
          <p:cNvPr descr="Отображается файл &quot;lsm303c.png&quot;"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663" y="706500"/>
            <a:ext cx="1720925" cy="172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Отображается файл &quot;microphone.png&quot;"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438" y="3205250"/>
            <a:ext cx="1061400" cy="11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1642050" y="2652350"/>
            <a:ext cx="18183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Датчик  влажности и температуры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5173438" y="4469275"/>
            <a:ext cx="11493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Микрофон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3732225" y="2572050"/>
            <a:ext cx="15210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Магнитометр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5533900" y="2427425"/>
            <a:ext cx="2351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Гироскоп и акселерометр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3238" y="784638"/>
            <a:ext cx="1564650" cy="15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2200" y="666000"/>
            <a:ext cx="1887364" cy="19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1250" y="3009150"/>
            <a:ext cx="1840474" cy="18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3090638" y="4469275"/>
            <a:ext cx="14208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UART камера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инерциальной СО</a:t>
            </a:r>
            <a:endParaRPr/>
          </a:p>
        </p:txBody>
      </p:sp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888" y="964050"/>
            <a:ext cx="6130225" cy="34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316825" y="668425"/>
            <a:ext cx="3410700" cy="3097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 u="sng">
                <a:solidFill>
                  <a:srgbClr val="FFFFFF"/>
                </a:solidFill>
              </a:rPr>
              <a:t>Бортовой комплекс управления</a:t>
            </a:r>
            <a:endParaRPr i="1" sz="1100" u="sng">
              <a:solidFill>
                <a:srgbClr val="FFFFFF"/>
              </a:solidFill>
            </a:endParaRPr>
          </a:p>
        </p:txBody>
      </p:sp>
      <p:sp>
        <p:nvSpPr>
          <p:cNvPr id="243" name="Google Shape;243;p26"/>
          <p:cNvSpPr txBox="1"/>
          <p:nvPr>
            <p:ph type="title"/>
          </p:nvPr>
        </p:nvSpPr>
        <p:spPr>
          <a:xfrm>
            <a:off x="1142100" y="1333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Бортовой комплекс управления</a:t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499550" y="1018899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Бортовая цифровая вычислительная система (БЦВС)</a:t>
            </a:r>
            <a:endParaRPr sz="1200"/>
          </a:p>
        </p:txBody>
      </p:sp>
      <p:sp>
        <p:nvSpPr>
          <p:cNvPr id="245" name="Google Shape;245;p26"/>
          <p:cNvSpPr/>
          <p:nvPr/>
        </p:nvSpPr>
        <p:spPr>
          <a:xfrm>
            <a:off x="499550" y="1554610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Система спасения (ССП)</a:t>
            </a:r>
            <a:endParaRPr sz="1200"/>
          </a:p>
        </p:txBody>
      </p:sp>
      <p:sp>
        <p:nvSpPr>
          <p:cNvPr id="246" name="Google Shape;246;p26"/>
          <p:cNvSpPr/>
          <p:nvPr/>
        </p:nvSpPr>
        <p:spPr>
          <a:xfrm>
            <a:off x="499550" y="2107511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Система управления бортовой аппаратурой (СУБА)</a:t>
            </a:r>
            <a:endParaRPr sz="1200"/>
          </a:p>
        </p:txBody>
      </p:sp>
      <p:sp>
        <p:nvSpPr>
          <p:cNvPr id="247" name="Google Shape;247;p26"/>
          <p:cNvSpPr/>
          <p:nvPr/>
        </p:nvSpPr>
        <p:spPr>
          <a:xfrm>
            <a:off x="499550" y="2660412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Бортовой радиотехнический комплекс (БРТК)</a:t>
            </a:r>
            <a:endParaRPr sz="1200"/>
          </a:p>
        </p:txBody>
      </p:sp>
      <p:sp>
        <p:nvSpPr>
          <p:cNvPr id="248" name="Google Shape;248;p26"/>
          <p:cNvSpPr/>
          <p:nvPr/>
        </p:nvSpPr>
        <p:spPr>
          <a:xfrm>
            <a:off x="499550" y="3232813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Программное обеспечение (ПО БКУ)</a:t>
            </a:r>
            <a:endParaRPr sz="1200"/>
          </a:p>
        </p:txBody>
      </p:sp>
      <p:sp>
        <p:nvSpPr>
          <p:cNvPr id="249" name="Google Shape;249;p26"/>
          <p:cNvSpPr/>
          <p:nvPr/>
        </p:nvSpPr>
        <p:spPr>
          <a:xfrm>
            <a:off x="499550" y="4150100"/>
            <a:ext cx="2991300" cy="368400"/>
          </a:xfrm>
          <a:prstGeom prst="flowChartAlternateProcess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Наземный комплекс управления (НКУ)</a:t>
            </a:r>
            <a:endParaRPr sz="1200"/>
          </a:p>
        </p:txBody>
      </p:sp>
      <p:sp>
        <p:nvSpPr>
          <p:cNvPr id="250" name="Google Shape;250;p26"/>
          <p:cNvSpPr/>
          <p:nvPr/>
        </p:nvSpPr>
        <p:spPr>
          <a:xfrm>
            <a:off x="5676396" y="2112599"/>
            <a:ext cx="2991300" cy="3888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Конструкция аппарата</a:t>
            </a:r>
            <a:endParaRPr sz="1200"/>
          </a:p>
        </p:txBody>
      </p:sp>
      <p:sp>
        <p:nvSpPr>
          <p:cNvPr id="251" name="Google Shape;251;p26"/>
          <p:cNvSpPr/>
          <p:nvPr/>
        </p:nvSpPr>
        <p:spPr>
          <a:xfrm>
            <a:off x="5676396" y="1554597"/>
            <a:ext cx="2991300" cy="3888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Система электроснабжения (СЭС)</a:t>
            </a:r>
            <a:endParaRPr sz="1200"/>
          </a:p>
        </p:txBody>
      </p:sp>
      <p:sp>
        <p:nvSpPr>
          <p:cNvPr id="252" name="Google Shape;252;p26"/>
          <p:cNvSpPr/>
          <p:nvPr/>
        </p:nvSpPr>
        <p:spPr>
          <a:xfrm>
            <a:off x="3879950" y="1071100"/>
            <a:ext cx="1712100" cy="33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3879932" y="1581344"/>
            <a:ext cx="1712100" cy="33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3879925" y="3225475"/>
            <a:ext cx="898800" cy="36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5676425" y="1018911"/>
            <a:ext cx="2991300" cy="388800"/>
          </a:xfrm>
          <a:prstGeom prst="flowChartAlternateProcess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Целевая аппаратура (ЦА)</a:t>
            </a:r>
            <a:endParaRPr sz="1200"/>
          </a:p>
        </p:txBody>
      </p:sp>
      <p:sp>
        <p:nvSpPr>
          <p:cNvPr id="256" name="Google Shape;256;p26"/>
          <p:cNvSpPr/>
          <p:nvPr/>
        </p:nvSpPr>
        <p:spPr>
          <a:xfrm>
            <a:off x="4494250" y="1173275"/>
            <a:ext cx="483600" cy="276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/>
          <p:nvPr/>
        </p:nvSpPr>
        <p:spPr>
          <a:xfrm>
            <a:off x="5676400" y="3601631"/>
            <a:ext cx="2991300" cy="335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Бортовая кабельная система (БКС)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258" name="Google Shape;258;p26"/>
          <p:cNvCxnSpPr>
            <a:stCxn id="249" idx="1"/>
            <a:endCxn id="247" idx="1"/>
          </p:cNvCxnSpPr>
          <p:nvPr/>
        </p:nvCxnSpPr>
        <p:spPr>
          <a:xfrm flipH="1" rot="10800000">
            <a:off x="499550" y="2854700"/>
            <a:ext cx="600" cy="1479600"/>
          </a:xfrm>
          <a:prstGeom prst="bentConnector3">
            <a:avLst>
              <a:gd fmla="val -614875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59" name="Google Shape;259;p26"/>
          <p:cNvSpPr/>
          <p:nvPr/>
        </p:nvSpPr>
        <p:spPr>
          <a:xfrm>
            <a:off x="3879950" y="2670575"/>
            <a:ext cx="995100" cy="36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3879950" y="2109325"/>
            <a:ext cx="898800" cy="36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2" name="Google Shape;262;p26"/>
          <p:cNvSpPr/>
          <p:nvPr/>
        </p:nvSpPr>
        <p:spPr>
          <a:xfrm flipH="1">
            <a:off x="4693225" y="2131638"/>
            <a:ext cx="898800" cy="36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26"/>
          <p:cNvCxnSpPr>
            <a:stCxn id="257" idx="1"/>
          </p:cNvCxnSpPr>
          <p:nvPr/>
        </p:nvCxnSpPr>
        <p:spPr>
          <a:xfrm flipH="1">
            <a:off x="4741300" y="3769181"/>
            <a:ext cx="935100" cy="600"/>
          </a:xfrm>
          <a:prstGeom prst="straightConnector1">
            <a:avLst/>
          </a:prstGeom>
          <a:noFill/>
          <a:ln cap="flat" cmpd="sng" w="2286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Бортовая цифровая вычислительная система (БЦВС)</a:t>
            </a:r>
            <a:endParaRPr/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825" y="1416600"/>
            <a:ext cx="6452848" cy="35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950" y="799052"/>
            <a:ext cx="1865574" cy="7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658" y="604774"/>
            <a:ext cx="1786426" cy="15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297" y="2659980"/>
            <a:ext cx="628800" cy="45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2397" y="2698855"/>
            <a:ext cx="628800" cy="45874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 txBox="1"/>
          <p:nvPr/>
        </p:nvSpPr>
        <p:spPr>
          <a:xfrm>
            <a:off x="384450" y="3195750"/>
            <a:ext cx="8865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microSD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7783550" y="3195750"/>
            <a:ext cx="8865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microSD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Система управления бортовой аппаратурой (СУБА)</a:t>
            </a:r>
            <a:endParaRPr/>
          </a:p>
        </p:txBody>
      </p:sp>
      <p:sp>
        <p:nvSpPr>
          <p:cNvPr id="282" name="Google Shape;282;p28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0" y="1048925"/>
            <a:ext cx="8839198" cy="336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Бортовой радиотехнический комплекс (БРТК)</a:t>
            </a:r>
            <a:endParaRPr sz="1600"/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313" y="938900"/>
            <a:ext cx="6467428" cy="403964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Система электроснабжения (СЭС)</a:t>
            </a:r>
            <a:endParaRPr/>
          </a:p>
        </p:txBody>
      </p:sp>
      <p:pic>
        <p:nvPicPr>
          <p:cNvPr descr="Image result for 7.2 volt battery png"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25" y="1180053"/>
            <a:ext cx="1097800" cy="8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850" y="696550"/>
            <a:ext cx="6818899" cy="42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Расчет</a:t>
            </a:r>
            <a:r>
              <a:rPr lang="ru"/>
              <a:t> энергопотребления аппарата</a:t>
            </a:r>
            <a:endParaRPr/>
          </a:p>
        </p:txBody>
      </p:sp>
      <p:graphicFrame>
        <p:nvGraphicFramePr>
          <p:cNvPr id="304" name="Google Shape;304;p31"/>
          <p:cNvGraphicFramePr/>
          <p:nvPr/>
        </p:nvGraphicFramePr>
        <p:xfrm>
          <a:off x="261800" y="15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{0DD15808-7283-4FB4-BDDF-CAE488A787BA}</a:tableStyleId>
              </a:tblPr>
              <a:tblGrid>
                <a:gridCol w="3709725"/>
                <a:gridCol w="4955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Система аппарата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Суммарная требуемая энергия системы, Дж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Бортовой комплекс управления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27480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“Око”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3540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“Окружность”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274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Итого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31294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5" name="Google Shape;305;p31"/>
          <p:cNvSpPr txBox="1"/>
          <p:nvPr/>
        </p:nvSpPr>
        <p:spPr>
          <a:xfrm>
            <a:off x="984650" y="4238825"/>
            <a:ext cx="75297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Необходимая ёмкость аккумулятора = 31294 Дж / 7.4 В / 3.6 =  1175 мА*ч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984650" y="962225"/>
            <a:ext cx="75297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Аппарат рассчитан на 3 часа работы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7" name="Google Shape;307;p31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2" type="body"/>
          </p:nvPr>
        </p:nvSpPr>
        <p:spPr>
          <a:xfrm>
            <a:off x="60025" y="319650"/>
            <a:ext cx="9210300" cy="4504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 u="sng">
                <a:latin typeface="Constantia"/>
                <a:ea typeface="Constantia"/>
                <a:cs typeface="Constantia"/>
                <a:sym typeface="Constantia"/>
              </a:rPr>
              <a:t>Цель полёта</a:t>
            </a:r>
            <a:r>
              <a:rPr lang="ru" sz="1800" u="sng">
                <a:latin typeface="Constantia"/>
                <a:ea typeface="Constantia"/>
                <a:cs typeface="Constantia"/>
                <a:sym typeface="Constantia"/>
              </a:rPr>
              <a:t>:</a:t>
            </a:r>
            <a:endParaRPr sz="1800" u="sng"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latin typeface="Constantia"/>
                <a:ea typeface="Constantia"/>
                <a:cs typeface="Constantia"/>
                <a:sym typeface="Constantia"/>
              </a:rPr>
              <a:t>Отработка технологий для изучения поверхности землеподобных планет</a:t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800" u="sng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Наиболее интересные решаемые задачи:</a:t>
            </a:r>
            <a:endParaRPr b="1" sz="1800" u="sng"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●"/>
            </a:pPr>
            <a:r>
              <a:rPr lang="ru" sz="1800">
                <a:latin typeface="Constantia"/>
                <a:ea typeface="Constantia"/>
                <a:cs typeface="Constantia"/>
                <a:sym typeface="Constantia"/>
              </a:rPr>
              <a:t>получение спектра отражения поверхности в видимом и ближнем инфракрасном спектральных диапазонах;</a:t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tantia"/>
              <a:buChar char="●"/>
            </a:pPr>
            <a:r>
              <a:rPr lang="ru" sz="1800">
                <a:latin typeface="Constantia"/>
                <a:ea typeface="Constantia"/>
                <a:cs typeface="Constantia"/>
                <a:sym typeface="Constantia"/>
              </a:rPr>
              <a:t>получение фотографий поверхности в видимом спектральном диапазоне;</a:t>
            </a:r>
            <a:endParaRPr sz="1800"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ru" sz="18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(Прочие решаемые задачи приведены в пояснительной записке)</a:t>
            </a:r>
            <a:endParaRPr i="1"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2358950" y="53475"/>
            <a:ext cx="3846000" cy="6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Миссия </a:t>
            </a:r>
            <a:r>
              <a:rPr lang="ru" sz="2400">
                <a:latin typeface="Arial"/>
                <a:ea typeface="Arial"/>
                <a:cs typeface="Arial"/>
                <a:sym typeface="Arial"/>
              </a:rPr>
              <a:t>аппарата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Бортовая кабельная система</a:t>
            </a:r>
            <a:endParaRPr/>
          </a:p>
        </p:txBody>
      </p:sp>
      <p:sp>
        <p:nvSpPr>
          <p:cNvPr id="313" name="Google Shape;313;p32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600" y="640400"/>
            <a:ext cx="5404115" cy="436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Система спасения</a:t>
            </a:r>
            <a:endParaRPr sz="2400"/>
          </a:p>
        </p:txBody>
      </p:sp>
      <p:sp>
        <p:nvSpPr>
          <p:cNvPr id="320" name="Google Shape;320;p33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912" y="729275"/>
            <a:ext cx="6418176" cy="423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Расчёт парашюта</a:t>
            </a:r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357450" y="1275925"/>
            <a:ext cx="29787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Площадь купола S = 0,17 кв.м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Диаметр купола D = 0,47 м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357450" y="2468250"/>
            <a:ext cx="26205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Данные расчеты основаны на максимальной по регламенту скорости 11 м/с для обеспечения </a:t>
            </a: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наибольшей кинетической энергии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29" name="Google Shape;329;p34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29513" l="21602" r="25138" t="12729"/>
          <a:stretch/>
        </p:blipFill>
        <p:spPr>
          <a:xfrm>
            <a:off x="4511850" y="799053"/>
            <a:ext cx="3428040" cy="37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Constantia"/>
                <a:ea typeface="Constantia"/>
                <a:cs typeface="Constantia"/>
                <a:sym typeface="Constantia"/>
              </a:rPr>
              <a:t>Расчет массы оборудования аппарата</a:t>
            </a:r>
            <a:endParaRPr sz="2400"/>
          </a:p>
        </p:txBody>
      </p:sp>
      <p:graphicFrame>
        <p:nvGraphicFramePr>
          <p:cNvPr id="336" name="Google Shape;336;p35"/>
          <p:cNvGraphicFramePr/>
          <p:nvPr/>
        </p:nvGraphicFramePr>
        <p:xfrm>
          <a:off x="807900" y="129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{0DD15808-7283-4FB4-BDDF-CAE488A787BA}</a:tableStyleId>
              </a:tblPr>
              <a:tblGrid>
                <a:gridCol w="3651675"/>
                <a:gridCol w="34532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Система аппарата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Суммарная масса системы, гр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Система электропитания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130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Бортовой комплекс управления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88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“Око”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58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“Окружность”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Итого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286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7" name="Google Shape;337;p35"/>
          <p:cNvSpPr txBox="1"/>
          <p:nvPr/>
        </p:nvSpPr>
        <p:spPr>
          <a:xfrm>
            <a:off x="984650" y="4636025"/>
            <a:ext cx="752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На конструкцию остаётся 1000 гр - 286 гр = 714 гр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8" name="Google Shape;338;p35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Конструкция аппарата</a:t>
            </a:r>
            <a:endParaRPr/>
          </a:p>
        </p:txBody>
      </p:sp>
      <p:sp>
        <p:nvSpPr>
          <p:cNvPr id="344" name="Google Shape;344;p36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 rotWithShape="1">
          <a:blip r:embed="rId3">
            <a:alphaModFix/>
          </a:blip>
          <a:srcRect b="0" l="0" r="27525" t="0"/>
          <a:stretch/>
        </p:blipFill>
        <p:spPr>
          <a:xfrm>
            <a:off x="1450175" y="951450"/>
            <a:ext cx="5741199" cy="36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Наземная инфраструктура</a:t>
            </a:r>
            <a:endParaRPr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688" y="736675"/>
            <a:ext cx="5328563" cy="4039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Наземный измерительный пункт</a:t>
            </a:r>
            <a:endParaRPr/>
          </a:p>
        </p:txBody>
      </p:sp>
      <p:sp>
        <p:nvSpPr>
          <p:cNvPr id="358" name="Google Shape;358;p38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50" y="638325"/>
            <a:ext cx="8613176" cy="40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Программное обеспечение</a:t>
            </a:r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585850" y="704325"/>
            <a:ext cx="5972291" cy="40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>
                <a:latin typeface="Constantia"/>
                <a:ea typeface="Constantia"/>
                <a:cs typeface="Constantia"/>
                <a:sym typeface="Constantia"/>
              </a:rPr>
              <a:t>Экономические характеристики</a:t>
            </a:r>
            <a:endParaRPr sz="2400"/>
          </a:p>
        </p:txBody>
      </p:sp>
      <p:graphicFrame>
        <p:nvGraphicFramePr>
          <p:cNvPr id="372" name="Google Shape;372;p40"/>
          <p:cNvGraphicFramePr/>
          <p:nvPr/>
        </p:nvGraphicFramePr>
        <p:xfrm>
          <a:off x="386575" y="86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{0DD15808-7283-4FB4-BDDF-CAE488A787BA}</a:tableStyleId>
              </a:tblPr>
              <a:tblGrid>
                <a:gridCol w="4113375"/>
                <a:gridCol w="42663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Система аппарата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Суммарная</a:t>
                      </a:r>
                      <a:r>
                        <a:rPr lang="ru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b="1" lang="ru" u="sng"/>
                        <a:t>стоимость</a:t>
                      </a:r>
                      <a:r>
                        <a:rPr lang="ru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b="1" lang="ru" u="sng"/>
                        <a:t>системы, руб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Система электропитания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1330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Бортовой комплекс управления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10072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“Око”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7606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“Окружность”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1349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Конструкционные материалы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170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Итого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20527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3" name="Google Shape;373;p40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>
            <p:ph type="title"/>
          </p:nvPr>
        </p:nvSpPr>
        <p:spPr>
          <a:xfrm>
            <a:off x="1284575" y="312075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379" name="Google Shape;379;p41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0" name="Google Shape;380;p41"/>
          <p:cNvSpPr txBox="1"/>
          <p:nvPr/>
        </p:nvSpPr>
        <p:spPr>
          <a:xfrm>
            <a:off x="811025" y="935800"/>
            <a:ext cx="7372200" cy="3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Проведено эскизное проектирование аппарата и наземной инфраструктуры.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Изготовлены прототипы некоторых систем аппарата, и проведены эксперименты с ними.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Спроектированный аппарат и наземная станция удовлетворяют всем требования регламента высшей лиги.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400"/>
              <a:buChar char="●"/>
            </a:pPr>
            <a:r>
              <a:rPr lang="ru">
                <a:solidFill>
                  <a:srgbClr val="FFFFFF"/>
                </a:solidFill>
              </a:rPr>
              <a:t>Технологии, отработанные в этом проекте могут быть использованы в нашем следующем аппарате, миссия которого - забор и спектроскопия грунта.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025" y="683200"/>
            <a:ext cx="4965551" cy="2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>
            <p:ph type="title"/>
          </p:nvPr>
        </p:nvSpPr>
        <p:spPr>
          <a:xfrm>
            <a:off x="134575" y="285775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Спектры отражения и их применение</a:t>
            </a:r>
            <a:endParaRPr sz="2400"/>
          </a:p>
        </p:txBody>
      </p:sp>
      <p:sp>
        <p:nvSpPr>
          <p:cNvPr id="98" name="Google Shape;98;p15"/>
          <p:cNvSpPr txBox="1"/>
          <p:nvPr/>
        </p:nvSpPr>
        <p:spPr>
          <a:xfrm>
            <a:off x="4615300" y="3217325"/>
            <a:ext cx="3663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Характерные отражательные спектры различных поверхностей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75" y="2876500"/>
            <a:ext cx="3659224" cy="21745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70025" y="2362350"/>
            <a:ext cx="36630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Отражательная спектроскопия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1311442" y="1514400"/>
            <a:ext cx="6521100" cy="211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r>
              <a:rPr lang="ru">
                <a:solidFill>
                  <a:srgbClr val="FFFFFF"/>
                </a:solidFill>
              </a:rPr>
              <a:t>Планируемое развитие проекта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250"/>
            <a:ext cx="9144002" cy="469507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Оптическая система спектрометрической установки “Око-2”</a:t>
            </a:r>
            <a:endParaRPr/>
          </a:p>
        </p:txBody>
      </p:sp>
      <p:sp>
        <p:nvSpPr>
          <p:cNvPr id="392" name="Google Shape;392;p43"/>
          <p:cNvSpPr txBox="1"/>
          <p:nvPr/>
        </p:nvSpPr>
        <p:spPr>
          <a:xfrm>
            <a:off x="1739475" y="637300"/>
            <a:ext cx="43188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60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287350" y="2991625"/>
            <a:ext cx="262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3021600" y="1282125"/>
            <a:ext cx="39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10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5" name="Google Shape;395;p43"/>
          <p:cNvSpPr txBox="1"/>
          <p:nvPr/>
        </p:nvSpPr>
        <p:spPr>
          <a:xfrm>
            <a:off x="7677725" y="1072300"/>
            <a:ext cx="94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Камера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5420900" y="1477150"/>
            <a:ext cx="1619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Дифракционная решетка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397" name="Google Shape;397;p43"/>
          <p:cNvCxnSpPr>
            <a:stCxn id="396" idx="2"/>
          </p:cNvCxnSpPr>
          <p:nvPr/>
        </p:nvCxnSpPr>
        <p:spPr>
          <a:xfrm>
            <a:off x="6230600" y="1912150"/>
            <a:ext cx="592500" cy="382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3"/>
          <p:cNvSpPr txBox="1"/>
          <p:nvPr/>
        </p:nvSpPr>
        <p:spPr>
          <a:xfrm>
            <a:off x="134950" y="4701150"/>
            <a:ext cx="201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Лазерный модуль 405нм, 5мВт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399" name="Google Shape;399;p43"/>
          <p:cNvCxnSpPr/>
          <p:nvPr/>
        </p:nvCxnSpPr>
        <p:spPr>
          <a:xfrm rot="10800000">
            <a:off x="3321675" y="4408675"/>
            <a:ext cx="547200" cy="105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43"/>
          <p:cNvSpPr txBox="1"/>
          <p:nvPr/>
        </p:nvSpPr>
        <p:spPr>
          <a:xfrm>
            <a:off x="3508975" y="4363725"/>
            <a:ext cx="136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Зеркало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401" name="Google Shape;401;p43"/>
          <p:cNvCxnSpPr/>
          <p:nvPr/>
        </p:nvCxnSpPr>
        <p:spPr>
          <a:xfrm flipH="1" rot="10800000">
            <a:off x="2121875" y="4566075"/>
            <a:ext cx="360000" cy="285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3"/>
          <p:cNvSpPr txBox="1"/>
          <p:nvPr/>
        </p:nvSpPr>
        <p:spPr>
          <a:xfrm>
            <a:off x="5165975" y="4314925"/>
            <a:ext cx="153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Линза d=9, f=16 (3 шт)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403" name="Google Shape;403;p43"/>
          <p:cNvCxnSpPr>
            <a:endCxn id="395" idx="2"/>
          </p:cNvCxnSpPr>
          <p:nvPr/>
        </p:nvCxnSpPr>
        <p:spPr>
          <a:xfrm flipH="1" rot="10800000">
            <a:off x="8135075" y="1364800"/>
            <a:ext cx="15000" cy="487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43"/>
          <p:cNvSpPr txBox="1"/>
          <p:nvPr/>
        </p:nvSpPr>
        <p:spPr>
          <a:xfrm>
            <a:off x="4303750" y="1252125"/>
            <a:ext cx="9447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Апертура (~1мм)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405" name="Google Shape;405;p43"/>
          <p:cNvCxnSpPr>
            <a:stCxn id="404" idx="2"/>
          </p:cNvCxnSpPr>
          <p:nvPr/>
        </p:nvCxnSpPr>
        <p:spPr>
          <a:xfrm>
            <a:off x="4776100" y="1687125"/>
            <a:ext cx="435000" cy="2847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43"/>
          <p:cNvCxnSpPr/>
          <p:nvPr/>
        </p:nvCxnSpPr>
        <p:spPr>
          <a:xfrm flipH="1" rot="10800000">
            <a:off x="5495900" y="3456550"/>
            <a:ext cx="862500" cy="8397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43"/>
          <p:cNvSpPr txBox="1"/>
          <p:nvPr/>
        </p:nvSpPr>
        <p:spPr>
          <a:xfrm>
            <a:off x="37475" y="1912150"/>
            <a:ext cx="1139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Источник света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408" name="Google Shape;408;p43"/>
          <p:cNvCxnSpPr/>
          <p:nvPr/>
        </p:nvCxnSpPr>
        <p:spPr>
          <a:xfrm rot="10800000">
            <a:off x="1979250" y="1687175"/>
            <a:ext cx="622500" cy="4947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43"/>
          <p:cNvSpPr txBox="1"/>
          <p:nvPr/>
        </p:nvSpPr>
        <p:spPr>
          <a:xfrm>
            <a:off x="1394575" y="1124775"/>
            <a:ext cx="12222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Кювета с изучаемым раствором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10" name="Google Shape;410;p43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/>
          <p:nvPr>
            <p:ph type="title"/>
          </p:nvPr>
        </p:nvSpPr>
        <p:spPr>
          <a:xfrm>
            <a:off x="780200" y="285750"/>
            <a:ext cx="78291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Эксперимент по измерению спектра поглощения</a:t>
            </a:r>
            <a:endParaRPr/>
          </a:p>
        </p:txBody>
      </p:sp>
      <p:pic>
        <p:nvPicPr>
          <p:cNvPr id="416" name="Google Shape;4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5" y="1221925"/>
            <a:ext cx="4156050" cy="31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575" y="1261050"/>
            <a:ext cx="4236624" cy="3045074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18" name="Google Shape;418;p44"/>
          <p:cNvCxnSpPr/>
          <p:nvPr/>
        </p:nvCxnSpPr>
        <p:spPr>
          <a:xfrm flipH="1">
            <a:off x="7183575" y="3162625"/>
            <a:ext cx="340200" cy="314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44"/>
          <p:cNvSpPr txBox="1"/>
          <p:nvPr/>
        </p:nvSpPr>
        <p:spPr>
          <a:xfrm>
            <a:off x="7523775" y="2771550"/>
            <a:ext cx="11589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0000FF"/>
                </a:solidFill>
              </a:rPr>
              <a:t>Спектр, отснятый через контрольную кювету</a:t>
            </a:r>
            <a:endParaRPr baseline="-25000" i="1" sz="1200">
              <a:solidFill>
                <a:srgbClr val="0000FF"/>
              </a:solidFill>
            </a:endParaRPr>
          </a:p>
        </p:txBody>
      </p:sp>
      <p:cxnSp>
        <p:nvCxnSpPr>
          <p:cNvPr id="420" name="Google Shape;420;p44"/>
          <p:cNvCxnSpPr/>
          <p:nvPr/>
        </p:nvCxnSpPr>
        <p:spPr>
          <a:xfrm>
            <a:off x="5525875" y="3748925"/>
            <a:ext cx="221100" cy="13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44"/>
          <p:cNvSpPr txBox="1"/>
          <p:nvPr/>
        </p:nvSpPr>
        <p:spPr>
          <a:xfrm>
            <a:off x="4845075" y="2703200"/>
            <a:ext cx="10038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0000"/>
                </a:solidFill>
              </a:rPr>
              <a:t>Спектр, отснятый через кювету с раствором</a:t>
            </a:r>
            <a:endParaRPr baseline="-25000" i="1" sz="1200">
              <a:solidFill>
                <a:srgbClr val="FF0000"/>
              </a:solidFill>
            </a:endParaRPr>
          </a:p>
        </p:txBody>
      </p:sp>
      <p:sp>
        <p:nvSpPr>
          <p:cNvPr id="422" name="Google Shape;422;p44"/>
          <p:cNvSpPr txBox="1"/>
          <p:nvPr/>
        </p:nvSpPr>
        <p:spPr>
          <a:xfrm>
            <a:off x="314900" y="4521175"/>
            <a:ext cx="43188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Прототип спектрометра в работе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44"/>
          <p:cNvSpPr txBox="1"/>
          <p:nvPr/>
        </p:nvSpPr>
        <p:spPr>
          <a:xfrm>
            <a:off x="4633700" y="4521175"/>
            <a:ext cx="43188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Полученные спектры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4" name="Google Shape;424;p44"/>
          <p:cNvSpPr txBox="1"/>
          <p:nvPr/>
        </p:nvSpPr>
        <p:spPr>
          <a:xfrm>
            <a:off x="230175" y="779425"/>
            <a:ext cx="203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Контрольная кювета</a:t>
            </a:r>
            <a:endParaRPr i="1" sz="1200">
              <a:solidFill>
                <a:srgbClr val="FFFFFF"/>
              </a:solidFill>
            </a:endParaRPr>
          </a:p>
        </p:txBody>
      </p:sp>
      <p:sp>
        <p:nvSpPr>
          <p:cNvPr id="425" name="Google Shape;425;p44"/>
          <p:cNvSpPr txBox="1"/>
          <p:nvPr/>
        </p:nvSpPr>
        <p:spPr>
          <a:xfrm>
            <a:off x="2434550" y="779425"/>
            <a:ext cx="2039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Кювета с раствором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426" name="Google Shape;426;p44"/>
          <p:cNvCxnSpPr>
            <a:stCxn id="424" idx="2"/>
          </p:cNvCxnSpPr>
          <p:nvPr/>
        </p:nvCxnSpPr>
        <p:spPr>
          <a:xfrm>
            <a:off x="1249875" y="1093825"/>
            <a:ext cx="1839300" cy="757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44"/>
          <p:cNvCxnSpPr>
            <a:stCxn id="425" idx="2"/>
          </p:cNvCxnSpPr>
          <p:nvPr/>
        </p:nvCxnSpPr>
        <p:spPr>
          <a:xfrm flipH="1">
            <a:off x="3299150" y="1221925"/>
            <a:ext cx="155100" cy="1102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44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00" y="1390338"/>
            <a:ext cx="4168550" cy="29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5"/>
          <p:cNvSpPr txBox="1"/>
          <p:nvPr/>
        </p:nvSpPr>
        <p:spPr>
          <a:xfrm>
            <a:off x="-152175" y="4605775"/>
            <a:ext cx="4923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Спектр люминесценции органических веществ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5" name="Google Shape;435;p45"/>
          <p:cNvSpPr txBox="1"/>
          <p:nvPr>
            <p:ph type="title"/>
          </p:nvPr>
        </p:nvSpPr>
        <p:spPr>
          <a:xfrm>
            <a:off x="1142100" y="57150"/>
            <a:ext cx="68598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Эксперимент с лазером</a:t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 rotWithShape="1">
          <a:blip r:embed="rId4">
            <a:alphaModFix/>
          </a:blip>
          <a:srcRect b="40676" l="39762" r="12709" t="8235"/>
          <a:stretch/>
        </p:blipFill>
        <p:spPr>
          <a:xfrm>
            <a:off x="5999750" y="2812826"/>
            <a:ext cx="2202096" cy="177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448" y="588150"/>
            <a:ext cx="2706625" cy="1722865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" name="Google Shape;438;p45"/>
          <p:cNvSpPr txBox="1"/>
          <p:nvPr/>
        </p:nvSpPr>
        <p:spPr>
          <a:xfrm>
            <a:off x="5240425" y="4529575"/>
            <a:ext cx="384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Изменения цвета луча лазера в растворе, видимое невооруженным взглядом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4893000" y="2303425"/>
            <a:ext cx="3663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Просветленная картинка, видимая спектрометром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440" name="Google Shape;440;p45"/>
          <p:cNvCxnSpPr/>
          <p:nvPr/>
        </p:nvCxnSpPr>
        <p:spPr>
          <a:xfrm flipH="1" rot="10800000">
            <a:off x="3137125" y="588150"/>
            <a:ext cx="2103300" cy="891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5"/>
          <p:cNvCxnSpPr/>
          <p:nvPr/>
        </p:nvCxnSpPr>
        <p:spPr>
          <a:xfrm flipH="1" rot="10800000">
            <a:off x="3163850" y="2308175"/>
            <a:ext cx="2076600" cy="285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45"/>
          <p:cNvSpPr/>
          <p:nvPr/>
        </p:nvSpPr>
        <p:spPr>
          <a:xfrm>
            <a:off x="1497275" y="1479450"/>
            <a:ext cx="1639800" cy="1113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"/>
          <p:cNvSpPr txBox="1"/>
          <p:nvPr>
            <p:ph type="title"/>
          </p:nvPr>
        </p:nvSpPr>
        <p:spPr>
          <a:xfrm>
            <a:off x="580200" y="285750"/>
            <a:ext cx="80835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Установка бурильная вращательного типа “Нежность”</a:t>
            </a:r>
            <a:endParaRPr sz="2400"/>
          </a:p>
        </p:txBody>
      </p:sp>
      <p:pic>
        <p:nvPicPr>
          <p:cNvPr id="449" name="Google Shape;4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0" y="1119188"/>
            <a:ext cx="29051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9938" y="697163"/>
            <a:ext cx="314325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950" y="1308300"/>
            <a:ext cx="2560175" cy="193051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6"/>
          <p:cNvSpPr txBox="1"/>
          <p:nvPr/>
        </p:nvSpPr>
        <p:spPr>
          <a:xfrm>
            <a:off x="4428850" y="3810050"/>
            <a:ext cx="507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Бур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453" name="Google Shape;453;p46"/>
          <p:cNvCxnSpPr/>
          <p:nvPr/>
        </p:nvCxnSpPr>
        <p:spPr>
          <a:xfrm flipH="1" rot="10800000">
            <a:off x="4718213" y="3350900"/>
            <a:ext cx="42900" cy="534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46"/>
          <p:cNvSpPr txBox="1"/>
          <p:nvPr/>
        </p:nvSpPr>
        <p:spPr>
          <a:xfrm>
            <a:off x="7512100" y="4024325"/>
            <a:ext cx="168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Омыватель бура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455" name="Google Shape;455;p46"/>
          <p:cNvCxnSpPr/>
          <p:nvPr/>
        </p:nvCxnSpPr>
        <p:spPr>
          <a:xfrm rot="10800000">
            <a:off x="8037550" y="3032175"/>
            <a:ext cx="282600" cy="1091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46"/>
          <p:cNvSpPr txBox="1"/>
          <p:nvPr/>
        </p:nvSpPr>
        <p:spPr>
          <a:xfrm>
            <a:off x="6051575" y="940200"/>
            <a:ext cx="1568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Корпус аппарата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57" name="Google Shape;457;p46"/>
          <p:cNvCxnSpPr>
            <a:stCxn id="456" idx="2"/>
          </p:cNvCxnSpPr>
          <p:nvPr/>
        </p:nvCxnSpPr>
        <p:spPr>
          <a:xfrm flipH="1">
            <a:off x="5944625" y="1421400"/>
            <a:ext cx="891300" cy="601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46"/>
          <p:cNvSpPr txBox="1"/>
          <p:nvPr/>
        </p:nvSpPr>
        <p:spPr>
          <a:xfrm>
            <a:off x="713000" y="619200"/>
            <a:ext cx="20142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Шаговый двигатель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59" name="Google Shape;459;p46"/>
          <p:cNvCxnSpPr>
            <a:stCxn id="458" idx="2"/>
          </p:cNvCxnSpPr>
          <p:nvPr/>
        </p:nvCxnSpPr>
        <p:spPr>
          <a:xfrm flipH="1">
            <a:off x="1328000" y="940200"/>
            <a:ext cx="392100" cy="958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46"/>
          <p:cNvSpPr txBox="1"/>
          <p:nvPr/>
        </p:nvSpPr>
        <p:spPr>
          <a:xfrm>
            <a:off x="1379725" y="4083825"/>
            <a:ext cx="1408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Стержни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461" name="Google Shape;461;p46"/>
          <p:cNvCxnSpPr>
            <a:stCxn id="460" idx="0"/>
          </p:cNvCxnSpPr>
          <p:nvPr/>
        </p:nvCxnSpPr>
        <p:spPr>
          <a:xfrm flipH="1" rot="10800000">
            <a:off x="2083825" y="2550825"/>
            <a:ext cx="454500" cy="1533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46"/>
          <p:cNvCxnSpPr>
            <a:stCxn id="460" idx="0"/>
          </p:cNvCxnSpPr>
          <p:nvPr/>
        </p:nvCxnSpPr>
        <p:spPr>
          <a:xfrm rot="10800000">
            <a:off x="1156825" y="3415425"/>
            <a:ext cx="927000" cy="668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46"/>
          <p:cNvSpPr txBox="1"/>
          <p:nvPr/>
        </p:nvSpPr>
        <p:spPr>
          <a:xfrm>
            <a:off x="5436863" y="4123875"/>
            <a:ext cx="190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Каналы омывателя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464" name="Google Shape;464;p46"/>
          <p:cNvCxnSpPr/>
          <p:nvPr/>
        </p:nvCxnSpPr>
        <p:spPr>
          <a:xfrm flipH="1" rot="10800000">
            <a:off x="6382225" y="3124025"/>
            <a:ext cx="1186500" cy="1091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46"/>
          <p:cNvCxnSpPr/>
          <p:nvPr/>
        </p:nvCxnSpPr>
        <p:spPr>
          <a:xfrm rot="10800000">
            <a:off x="5052900" y="1898400"/>
            <a:ext cx="1326900" cy="231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46"/>
          <p:cNvSpPr txBox="1"/>
          <p:nvPr/>
        </p:nvSpPr>
        <p:spPr>
          <a:xfrm>
            <a:off x="3245775" y="4524975"/>
            <a:ext cx="23652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Продольное сечение </a:t>
            </a:r>
            <a:endParaRPr b="1" sz="16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67" name="Google Shape;467;p46"/>
          <p:cNvSpPr txBox="1"/>
          <p:nvPr/>
        </p:nvSpPr>
        <p:spPr>
          <a:xfrm>
            <a:off x="875150" y="4291250"/>
            <a:ext cx="1689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Общий вид </a:t>
            </a:r>
            <a:endParaRPr b="1" sz="16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68" name="Google Shape;468;p46"/>
          <p:cNvSpPr txBox="1"/>
          <p:nvPr/>
        </p:nvSpPr>
        <p:spPr>
          <a:xfrm>
            <a:off x="6382225" y="4524975"/>
            <a:ext cx="23652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Поперечное сечение</a:t>
            </a:r>
            <a:endParaRPr b="1" sz="16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69" name="Google Shape;469;p46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7"/>
          <p:cNvSpPr txBox="1"/>
          <p:nvPr>
            <p:ph type="title"/>
          </p:nvPr>
        </p:nvSpPr>
        <p:spPr>
          <a:xfrm>
            <a:off x="593100" y="285200"/>
            <a:ext cx="81726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Установка бурильная вращательного типа “Нежность”</a:t>
            </a:r>
            <a:endParaRPr/>
          </a:p>
        </p:txBody>
      </p:sp>
      <p:pic>
        <p:nvPicPr>
          <p:cNvPr id="475" name="Google Shape;4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700" y="824288"/>
            <a:ext cx="2052688" cy="40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100" y="1644325"/>
            <a:ext cx="3988749" cy="2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25" y="933625"/>
            <a:ext cx="2052700" cy="38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7"/>
          <p:cNvSpPr txBox="1"/>
          <p:nvPr/>
        </p:nvSpPr>
        <p:spPr>
          <a:xfrm>
            <a:off x="707825" y="4776975"/>
            <a:ext cx="1884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При старте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9" name="Google Shape;479;p47"/>
          <p:cNvSpPr txBox="1"/>
          <p:nvPr/>
        </p:nvSpPr>
        <p:spPr>
          <a:xfrm>
            <a:off x="6533975" y="4776975"/>
            <a:ext cx="16245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После посадки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0" name="Google Shape;480;p47"/>
          <p:cNvSpPr txBox="1"/>
          <p:nvPr/>
        </p:nvSpPr>
        <p:spPr>
          <a:xfrm>
            <a:off x="3297750" y="4776975"/>
            <a:ext cx="1833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Во время полета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1" name="Google Shape;481;p47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/>
          <p:nvPr>
            <p:ph type="title"/>
          </p:nvPr>
        </p:nvSpPr>
        <p:spPr>
          <a:xfrm>
            <a:off x="632775" y="166350"/>
            <a:ext cx="7618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Система пробоподготовки и транспортировки образца “Водолей”.</a:t>
            </a:r>
            <a:endParaRPr sz="1800"/>
          </a:p>
        </p:txBody>
      </p:sp>
      <p:sp>
        <p:nvSpPr>
          <p:cNvPr id="487" name="Google Shape;487;p48"/>
          <p:cNvSpPr/>
          <p:nvPr/>
        </p:nvSpPr>
        <p:spPr>
          <a:xfrm>
            <a:off x="891250" y="1819775"/>
            <a:ext cx="1904700" cy="1904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8"/>
          <p:cNvSpPr/>
          <p:nvPr/>
        </p:nvSpPr>
        <p:spPr>
          <a:xfrm>
            <a:off x="1216046" y="2144571"/>
            <a:ext cx="1254900" cy="12549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8"/>
          <p:cNvSpPr/>
          <p:nvPr/>
        </p:nvSpPr>
        <p:spPr>
          <a:xfrm rot="897084">
            <a:off x="2439437" y="2913799"/>
            <a:ext cx="332559" cy="104353"/>
          </a:xfrm>
          <a:prstGeom prst="rect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8"/>
          <p:cNvSpPr/>
          <p:nvPr/>
        </p:nvSpPr>
        <p:spPr>
          <a:xfrm rot="-901102">
            <a:off x="2439452" y="2531738"/>
            <a:ext cx="331110" cy="104353"/>
          </a:xfrm>
          <a:prstGeom prst="rect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8"/>
          <p:cNvSpPr txBox="1"/>
          <p:nvPr/>
        </p:nvSpPr>
        <p:spPr>
          <a:xfrm>
            <a:off x="561475" y="1344875"/>
            <a:ext cx="499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Бур</a:t>
            </a:r>
            <a:endParaRPr i="1">
              <a:solidFill>
                <a:srgbClr val="F3F3F3"/>
              </a:solidFill>
            </a:endParaRPr>
          </a:p>
        </p:txBody>
      </p:sp>
      <p:cxnSp>
        <p:nvCxnSpPr>
          <p:cNvPr id="492" name="Google Shape;492;p48"/>
          <p:cNvCxnSpPr>
            <a:stCxn id="491" idx="2"/>
          </p:cNvCxnSpPr>
          <p:nvPr/>
        </p:nvCxnSpPr>
        <p:spPr>
          <a:xfrm>
            <a:off x="811075" y="1727975"/>
            <a:ext cx="695100" cy="828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48"/>
          <p:cNvSpPr txBox="1"/>
          <p:nvPr/>
        </p:nvSpPr>
        <p:spPr>
          <a:xfrm>
            <a:off x="258400" y="4107000"/>
            <a:ext cx="19575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3F3F3"/>
                </a:solidFill>
              </a:rPr>
              <a:t>Корпус установки</a:t>
            </a:r>
            <a:endParaRPr i="1" sz="12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3F3F3"/>
                </a:solidFill>
              </a:rPr>
              <a:t>“Нежность”</a:t>
            </a:r>
            <a:endParaRPr i="1" sz="12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3F3F3"/>
                </a:solidFill>
              </a:rPr>
              <a:t>(горизонтальное сечение)</a:t>
            </a:r>
            <a:endParaRPr i="1" sz="1200">
              <a:solidFill>
                <a:srgbClr val="F3F3F3"/>
              </a:solidFill>
            </a:endParaRPr>
          </a:p>
        </p:txBody>
      </p:sp>
      <p:cxnSp>
        <p:nvCxnSpPr>
          <p:cNvPr id="494" name="Google Shape;494;p48"/>
          <p:cNvCxnSpPr>
            <a:stCxn id="493" idx="0"/>
          </p:cNvCxnSpPr>
          <p:nvPr/>
        </p:nvCxnSpPr>
        <p:spPr>
          <a:xfrm flipH="1" rot="10800000">
            <a:off x="1237150" y="3573000"/>
            <a:ext cx="704100" cy="534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48"/>
          <p:cNvSpPr txBox="1"/>
          <p:nvPr/>
        </p:nvSpPr>
        <p:spPr>
          <a:xfrm>
            <a:off x="1785750" y="1148675"/>
            <a:ext cx="19575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Протоки для жидкости</a:t>
            </a:r>
            <a:endParaRPr i="1">
              <a:solidFill>
                <a:srgbClr val="F3F3F3"/>
              </a:solidFill>
            </a:endParaRPr>
          </a:p>
        </p:txBody>
      </p:sp>
      <p:cxnSp>
        <p:nvCxnSpPr>
          <p:cNvPr id="496" name="Google Shape;496;p48"/>
          <p:cNvCxnSpPr>
            <a:stCxn id="495" idx="2"/>
            <a:endCxn id="490" idx="2"/>
          </p:cNvCxnSpPr>
          <p:nvPr/>
        </p:nvCxnSpPr>
        <p:spPr>
          <a:xfrm flipH="1">
            <a:off x="2618400" y="1727975"/>
            <a:ext cx="146100" cy="906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48"/>
          <p:cNvSpPr/>
          <p:nvPr/>
        </p:nvSpPr>
        <p:spPr>
          <a:xfrm>
            <a:off x="5370838" y="967338"/>
            <a:ext cx="704100" cy="668400"/>
          </a:xfrm>
          <a:prstGeom prst="flowChartDecision">
            <a:avLst/>
          </a:prstGeom>
          <a:solidFill>
            <a:srgbClr val="8520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8"/>
          <p:cNvSpPr/>
          <p:nvPr/>
        </p:nvSpPr>
        <p:spPr>
          <a:xfrm>
            <a:off x="5370850" y="3908313"/>
            <a:ext cx="704100" cy="668400"/>
          </a:xfrm>
          <a:prstGeom prst="flowChartDecision">
            <a:avLst/>
          </a:prstGeom>
          <a:solidFill>
            <a:srgbClr val="8520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8"/>
          <p:cNvSpPr/>
          <p:nvPr/>
        </p:nvSpPr>
        <p:spPr>
          <a:xfrm rot="5401286">
            <a:off x="3064381" y="3908484"/>
            <a:ext cx="801900" cy="668100"/>
          </a:xfrm>
          <a:prstGeom prst="trapezoid">
            <a:avLst>
              <a:gd fmla="val 25000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8"/>
          <p:cNvSpPr/>
          <p:nvPr/>
        </p:nvSpPr>
        <p:spPr>
          <a:xfrm rot="10800000">
            <a:off x="5321938" y="2557050"/>
            <a:ext cx="801900" cy="668400"/>
          </a:xfrm>
          <a:prstGeom prst="trapezoid">
            <a:avLst>
              <a:gd fmla="val 25000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8"/>
          <p:cNvSpPr/>
          <p:nvPr/>
        </p:nvSpPr>
        <p:spPr>
          <a:xfrm>
            <a:off x="8053775" y="3870213"/>
            <a:ext cx="744600" cy="7446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8211875" y="2556225"/>
            <a:ext cx="427800" cy="801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8"/>
          <p:cNvSpPr/>
          <p:nvPr/>
        </p:nvSpPr>
        <p:spPr>
          <a:xfrm>
            <a:off x="7993825" y="575188"/>
            <a:ext cx="864500" cy="1452700"/>
          </a:xfrm>
          <a:prstGeom prst="flowChartMagneticDisk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" name="Google Shape;504;p48"/>
          <p:cNvCxnSpPr>
            <a:stCxn id="489" idx="3"/>
            <a:endCxn id="499" idx="1"/>
          </p:cNvCxnSpPr>
          <p:nvPr/>
        </p:nvCxnSpPr>
        <p:spPr>
          <a:xfrm>
            <a:off x="2766366" y="3008876"/>
            <a:ext cx="699000" cy="9162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48"/>
          <p:cNvCxnSpPr>
            <a:stCxn id="490" idx="3"/>
            <a:endCxn id="497" idx="1"/>
          </p:cNvCxnSpPr>
          <p:nvPr/>
        </p:nvCxnSpPr>
        <p:spPr>
          <a:xfrm flipH="1" rot="10800000">
            <a:off x="2764907" y="1301415"/>
            <a:ext cx="2605800" cy="1239600"/>
          </a:xfrm>
          <a:prstGeom prst="bentConnector3">
            <a:avLst>
              <a:gd fmla="val 26939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48"/>
          <p:cNvCxnSpPr>
            <a:stCxn id="497" idx="2"/>
            <a:endCxn id="500" idx="2"/>
          </p:cNvCxnSpPr>
          <p:nvPr/>
        </p:nvCxnSpPr>
        <p:spPr>
          <a:xfrm flipH="1" rot="-5400000">
            <a:off x="5262538" y="2096088"/>
            <a:ext cx="9213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8"/>
          <p:cNvCxnSpPr>
            <a:stCxn id="500" idx="0"/>
            <a:endCxn id="498" idx="0"/>
          </p:cNvCxnSpPr>
          <p:nvPr/>
        </p:nvCxnSpPr>
        <p:spPr>
          <a:xfrm flipH="1" rot="-5400000">
            <a:off x="5381788" y="3566550"/>
            <a:ext cx="6828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8"/>
          <p:cNvCxnSpPr>
            <a:stCxn id="499" idx="0"/>
            <a:endCxn id="498" idx="1"/>
          </p:cNvCxnSpPr>
          <p:nvPr/>
        </p:nvCxnSpPr>
        <p:spPr>
          <a:xfrm>
            <a:off x="3799381" y="4242534"/>
            <a:ext cx="15714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8"/>
          <p:cNvCxnSpPr>
            <a:stCxn id="497" idx="2"/>
            <a:endCxn id="500" idx="2"/>
          </p:cNvCxnSpPr>
          <p:nvPr/>
        </p:nvCxnSpPr>
        <p:spPr>
          <a:xfrm flipH="1" rot="-5400000">
            <a:off x="5262538" y="2096088"/>
            <a:ext cx="9213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8"/>
          <p:cNvCxnSpPr>
            <a:stCxn id="500" idx="0"/>
            <a:endCxn id="498" idx="0"/>
          </p:cNvCxnSpPr>
          <p:nvPr/>
        </p:nvCxnSpPr>
        <p:spPr>
          <a:xfrm flipH="1" rot="-5400000">
            <a:off x="5381788" y="3566550"/>
            <a:ext cx="6828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48"/>
          <p:cNvCxnSpPr>
            <a:stCxn id="497" idx="3"/>
            <a:endCxn id="503" idx="2"/>
          </p:cNvCxnSpPr>
          <p:nvPr/>
        </p:nvCxnSpPr>
        <p:spPr>
          <a:xfrm>
            <a:off x="6074938" y="1301538"/>
            <a:ext cx="19188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48"/>
          <p:cNvCxnSpPr>
            <a:stCxn id="502" idx="0"/>
            <a:endCxn id="503" idx="3"/>
          </p:cNvCxnSpPr>
          <p:nvPr/>
        </p:nvCxnSpPr>
        <p:spPr>
          <a:xfrm rot="-5400000">
            <a:off x="8161925" y="2291775"/>
            <a:ext cx="5283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8"/>
          <p:cNvCxnSpPr>
            <a:stCxn id="502" idx="2"/>
            <a:endCxn id="501" idx="0"/>
          </p:cNvCxnSpPr>
          <p:nvPr/>
        </p:nvCxnSpPr>
        <p:spPr>
          <a:xfrm flipH="1" rot="-5400000">
            <a:off x="8170025" y="3613875"/>
            <a:ext cx="5121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8"/>
          <p:cNvCxnSpPr>
            <a:stCxn id="498" idx="3"/>
            <a:endCxn id="501" idx="2"/>
          </p:cNvCxnSpPr>
          <p:nvPr/>
        </p:nvCxnSpPr>
        <p:spPr>
          <a:xfrm>
            <a:off x="6074950" y="4242513"/>
            <a:ext cx="19788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48"/>
          <p:cNvCxnSpPr>
            <a:stCxn id="499" idx="0"/>
            <a:endCxn id="498" idx="1"/>
          </p:cNvCxnSpPr>
          <p:nvPr/>
        </p:nvCxnSpPr>
        <p:spPr>
          <a:xfrm>
            <a:off x="3799381" y="4242534"/>
            <a:ext cx="15714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48"/>
          <p:cNvSpPr txBox="1"/>
          <p:nvPr/>
        </p:nvSpPr>
        <p:spPr>
          <a:xfrm>
            <a:off x="4017825" y="658625"/>
            <a:ext cx="2149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Электромагнитный</a:t>
            </a:r>
            <a:endParaRPr i="1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Клапан</a:t>
            </a:r>
            <a:endParaRPr i="1">
              <a:solidFill>
                <a:srgbClr val="F3F3F3"/>
              </a:solidFill>
            </a:endParaRPr>
          </a:p>
        </p:txBody>
      </p:sp>
      <p:sp>
        <p:nvSpPr>
          <p:cNvPr id="517" name="Google Shape;517;p48"/>
          <p:cNvSpPr txBox="1"/>
          <p:nvPr/>
        </p:nvSpPr>
        <p:spPr>
          <a:xfrm>
            <a:off x="2608975" y="4653000"/>
            <a:ext cx="1712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Грубый фильтр</a:t>
            </a:r>
            <a:endParaRPr i="1">
              <a:solidFill>
                <a:srgbClr val="F3F3F3"/>
              </a:solidFill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4231025" y="2557050"/>
            <a:ext cx="10539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Тонкий </a:t>
            </a:r>
            <a:endParaRPr i="1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фильтр</a:t>
            </a:r>
            <a:endParaRPr i="1">
              <a:solidFill>
                <a:srgbClr val="F3F3F3"/>
              </a:solidFill>
            </a:endParaRPr>
          </a:p>
        </p:txBody>
      </p:sp>
      <p:sp>
        <p:nvSpPr>
          <p:cNvPr id="519" name="Google Shape;519;p48"/>
          <p:cNvSpPr txBox="1"/>
          <p:nvPr/>
        </p:nvSpPr>
        <p:spPr>
          <a:xfrm>
            <a:off x="6306475" y="799050"/>
            <a:ext cx="1673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F3F3F3"/>
                </a:solidFill>
              </a:rPr>
              <a:t>Расширительный бак</a:t>
            </a:r>
            <a:endParaRPr i="1" sz="1100">
              <a:solidFill>
                <a:srgbClr val="F3F3F3"/>
              </a:solidFill>
            </a:endParaRPr>
          </a:p>
        </p:txBody>
      </p:sp>
      <p:sp>
        <p:nvSpPr>
          <p:cNvPr id="520" name="Google Shape;520;p48"/>
          <p:cNvSpPr txBox="1"/>
          <p:nvPr/>
        </p:nvSpPr>
        <p:spPr>
          <a:xfrm>
            <a:off x="6470325" y="2693025"/>
            <a:ext cx="16731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F3F3F3"/>
                </a:solidFill>
              </a:rPr>
              <a:t>Спектроскопическая кювета</a:t>
            </a:r>
            <a:endParaRPr i="1" sz="1100">
              <a:solidFill>
                <a:srgbClr val="F3F3F3"/>
              </a:solidFill>
            </a:endParaRPr>
          </a:p>
        </p:txBody>
      </p:sp>
      <p:sp>
        <p:nvSpPr>
          <p:cNvPr id="521" name="Google Shape;521;p48"/>
          <p:cNvSpPr txBox="1"/>
          <p:nvPr/>
        </p:nvSpPr>
        <p:spPr>
          <a:xfrm>
            <a:off x="7773025" y="4672125"/>
            <a:ext cx="1158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Насос</a:t>
            </a:r>
            <a:endParaRPr i="1">
              <a:solidFill>
                <a:srgbClr val="F3F3F3"/>
              </a:solidFill>
            </a:endParaRPr>
          </a:p>
        </p:txBody>
      </p:sp>
      <p:sp>
        <p:nvSpPr>
          <p:cNvPr id="522" name="Google Shape;522;p48"/>
          <p:cNvSpPr txBox="1"/>
          <p:nvPr/>
        </p:nvSpPr>
        <p:spPr>
          <a:xfrm>
            <a:off x="4648450" y="4480350"/>
            <a:ext cx="2149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Электромагнитный</a:t>
            </a:r>
            <a:endParaRPr i="1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Клапан</a:t>
            </a:r>
            <a:endParaRPr i="1">
              <a:solidFill>
                <a:srgbClr val="F3F3F3"/>
              </a:solidFill>
            </a:endParaRPr>
          </a:p>
        </p:txBody>
      </p:sp>
      <p:sp>
        <p:nvSpPr>
          <p:cNvPr id="523" name="Google Shape;523;p48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9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 установки “Водолей”</a:t>
            </a:r>
            <a:endParaRPr/>
          </a:p>
        </p:txBody>
      </p:sp>
      <p:pic>
        <p:nvPicPr>
          <p:cNvPr id="529" name="Google Shape;529;p49"/>
          <p:cNvPicPr preferRelativeResize="0"/>
          <p:nvPr/>
        </p:nvPicPr>
        <p:blipFill rotWithShape="1">
          <a:blip r:embed="rId3">
            <a:alphaModFix/>
          </a:blip>
          <a:srcRect b="18811" l="0" r="50389" t="0"/>
          <a:stretch/>
        </p:blipFill>
        <p:spPr>
          <a:xfrm>
            <a:off x="258450" y="1020800"/>
            <a:ext cx="3716426" cy="34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101" y="1379225"/>
            <a:ext cx="4805949" cy="2699592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9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75" y="606025"/>
            <a:ext cx="7533451" cy="423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2358950" y="53475"/>
            <a:ext cx="3846000" cy="6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Программа полёта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703475" y="525825"/>
            <a:ext cx="17295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Отделение от ракеты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46975" y="1405025"/>
            <a:ext cx="8913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Полёт на ракете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62450" y="3110375"/>
            <a:ext cx="8913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Укладка в ракету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2526725" y="688050"/>
            <a:ext cx="19695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Свободное падение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4208700" y="1094025"/>
            <a:ext cx="16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Введение в работу парашюта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5472175" y="1889750"/>
            <a:ext cx="1729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Полёт и измерение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спектра отражения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7591075" y="3454700"/>
            <a:ext cx="1410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Посадка и измерение спектра освещения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6051450" y="2834000"/>
            <a:ext cx="971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Отсечение парашюта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6" name="Google Shape;116;p16"/>
          <p:cNvSpPr/>
          <p:nvPr/>
        </p:nvSpPr>
        <p:spPr>
          <a:xfrm rot="-812673">
            <a:off x="5391957" y="3743185"/>
            <a:ext cx="178052" cy="454552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 rot="-10195164">
            <a:off x="7075347" y="1743360"/>
            <a:ext cx="178252" cy="217916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975" y="331984"/>
            <a:ext cx="1410301" cy="138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Целевая аппаратура</a:t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1327925" y="2124200"/>
            <a:ext cx="6158400" cy="632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мягкой посадки и фиксации аппарата “Зацепка”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1327925" y="1282850"/>
            <a:ext cx="6158400" cy="63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Спектрометрическая установка “Око”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1327925" y="2965550"/>
            <a:ext cx="6158400" cy="63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анализа окружающей среды “Окружность”</a:t>
            </a:r>
            <a:endParaRPr/>
          </a:p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00" y="529225"/>
            <a:ext cx="7664477" cy="445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Оптическая система спектрометрической установки “Око”</a:t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 flipH="1">
            <a:off x="7639525" y="358950"/>
            <a:ext cx="106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Источник света</a:t>
            </a:r>
            <a:endParaRPr i="1"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(Солнце)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35" name="Google Shape;135;p18"/>
          <p:cNvCxnSpPr>
            <a:endCxn id="134" idx="3"/>
          </p:cNvCxnSpPr>
          <p:nvPr/>
        </p:nvCxnSpPr>
        <p:spPr>
          <a:xfrm flipH="1" rot="10800000">
            <a:off x="7092925" y="714000"/>
            <a:ext cx="546600" cy="680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/>
        </p:nvSpPr>
        <p:spPr>
          <a:xfrm flipH="1">
            <a:off x="7639525" y="3464625"/>
            <a:ext cx="8511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Камера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37" name="Google Shape;137;p18"/>
          <p:cNvCxnSpPr>
            <a:endCxn id="136" idx="3"/>
          </p:cNvCxnSpPr>
          <p:nvPr/>
        </p:nvCxnSpPr>
        <p:spPr>
          <a:xfrm flipH="1" rot="10800000">
            <a:off x="7145425" y="3698325"/>
            <a:ext cx="494100" cy="485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8"/>
          <p:cNvSpPr txBox="1"/>
          <p:nvPr/>
        </p:nvSpPr>
        <p:spPr>
          <a:xfrm flipH="1">
            <a:off x="3194550" y="4457400"/>
            <a:ext cx="851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Линза</a:t>
            </a:r>
            <a:endParaRPr i="1"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d=9, f=12</a:t>
            </a:r>
            <a:endParaRPr i="1"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200">
                <a:solidFill>
                  <a:schemeClr val="lt1"/>
                </a:solidFill>
              </a:rPr>
              <a:t>2 шт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39" name="Google Shape;139;p18"/>
          <p:cNvCxnSpPr/>
          <p:nvPr/>
        </p:nvCxnSpPr>
        <p:spPr>
          <a:xfrm flipH="1">
            <a:off x="3879750" y="4430550"/>
            <a:ext cx="105300" cy="315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/>
        </p:nvSpPr>
        <p:spPr>
          <a:xfrm flipH="1">
            <a:off x="6281850" y="4566750"/>
            <a:ext cx="1401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Дифракционная решетка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 rot="10800000">
            <a:off x="6281875" y="4325275"/>
            <a:ext cx="301200" cy="255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/>
        </p:nvSpPr>
        <p:spPr>
          <a:xfrm flipH="1">
            <a:off x="4940850" y="4564350"/>
            <a:ext cx="1142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Апертура</a:t>
            </a:r>
            <a:endParaRPr i="1"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(~1мм)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43" name="Google Shape;143;p18"/>
          <p:cNvCxnSpPr/>
          <p:nvPr/>
        </p:nvCxnSpPr>
        <p:spPr>
          <a:xfrm>
            <a:off x="5038200" y="4325400"/>
            <a:ext cx="251100" cy="283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8"/>
          <p:cNvSpPr txBox="1"/>
          <p:nvPr/>
        </p:nvSpPr>
        <p:spPr>
          <a:xfrm flipH="1">
            <a:off x="210450" y="799050"/>
            <a:ext cx="11427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Исследуемая поверхность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45" name="Google Shape;145;p18"/>
          <p:cNvCxnSpPr/>
          <p:nvPr/>
        </p:nvCxnSpPr>
        <p:spPr>
          <a:xfrm>
            <a:off x="777600" y="1336600"/>
            <a:ext cx="144600" cy="485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8"/>
          <p:cNvSpPr txBox="1"/>
          <p:nvPr/>
        </p:nvSpPr>
        <p:spPr>
          <a:xfrm flipH="1">
            <a:off x="922200" y="4430550"/>
            <a:ext cx="12798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Отраженный свет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47" name="Google Shape;147;p18"/>
          <p:cNvCxnSpPr>
            <a:stCxn id="146" idx="1"/>
          </p:cNvCxnSpPr>
          <p:nvPr/>
        </p:nvCxnSpPr>
        <p:spPr>
          <a:xfrm flipH="1" rot="10800000">
            <a:off x="2202000" y="4318650"/>
            <a:ext cx="159900" cy="428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88" y="269625"/>
            <a:ext cx="7387778" cy="4824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Оптическая система спектрометрической установки “Око”</a:t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 flipH="1">
            <a:off x="7076125" y="1008900"/>
            <a:ext cx="10698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Источник света</a:t>
            </a:r>
            <a:endParaRPr i="1"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(Солнце)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55" name="Google Shape;155;p19"/>
          <p:cNvCxnSpPr>
            <a:endCxn id="154" idx="3"/>
          </p:cNvCxnSpPr>
          <p:nvPr/>
        </p:nvCxnSpPr>
        <p:spPr>
          <a:xfrm>
            <a:off x="6606325" y="1102050"/>
            <a:ext cx="469800" cy="261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9"/>
          <p:cNvSpPr txBox="1"/>
          <p:nvPr/>
        </p:nvSpPr>
        <p:spPr>
          <a:xfrm flipH="1">
            <a:off x="5622000" y="2553900"/>
            <a:ext cx="12075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Объектив “рыбий глаз”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57" name="Google Shape;157;p19"/>
          <p:cNvCxnSpPr>
            <a:endCxn id="156" idx="3"/>
          </p:cNvCxnSpPr>
          <p:nvPr/>
        </p:nvCxnSpPr>
        <p:spPr>
          <a:xfrm>
            <a:off x="5079900" y="2575800"/>
            <a:ext cx="542100" cy="211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9"/>
          <p:cNvSpPr txBox="1"/>
          <p:nvPr/>
        </p:nvSpPr>
        <p:spPr>
          <a:xfrm flipH="1">
            <a:off x="864675" y="1852225"/>
            <a:ext cx="114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200">
                <a:solidFill>
                  <a:srgbClr val="FFFFFF"/>
                </a:solidFill>
              </a:rPr>
              <a:t>Поворотный механизм</a:t>
            </a:r>
            <a:endParaRPr i="1"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200">
                <a:solidFill>
                  <a:srgbClr val="FFFFFF"/>
                </a:solidFill>
              </a:rPr>
              <a:t>для введения зеркал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59" name="Google Shape;159;p19"/>
          <p:cNvCxnSpPr>
            <a:stCxn id="158" idx="2"/>
          </p:cNvCxnSpPr>
          <p:nvPr/>
        </p:nvCxnSpPr>
        <p:spPr>
          <a:xfrm>
            <a:off x="1436025" y="2714125"/>
            <a:ext cx="393600" cy="397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9"/>
          <p:cNvSpPr txBox="1"/>
          <p:nvPr/>
        </p:nvSpPr>
        <p:spPr>
          <a:xfrm flipH="1">
            <a:off x="1361400" y="4430550"/>
            <a:ext cx="8511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Зеркало</a:t>
            </a:r>
            <a:endParaRPr i="1"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2 шт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61" name="Google Shape;161;p19"/>
          <p:cNvCxnSpPr>
            <a:endCxn id="160" idx="1"/>
          </p:cNvCxnSpPr>
          <p:nvPr/>
        </p:nvCxnSpPr>
        <p:spPr>
          <a:xfrm flipH="1">
            <a:off x="2212500" y="4187700"/>
            <a:ext cx="405000" cy="499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 установки “Око”</a:t>
            </a: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75" y="899325"/>
            <a:ext cx="3865175" cy="38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4">
            <a:alphaModFix/>
          </a:blip>
          <a:srcRect b="5349" l="0" r="12010" t="1783"/>
          <a:stretch/>
        </p:blipFill>
        <p:spPr>
          <a:xfrm>
            <a:off x="4900900" y="968250"/>
            <a:ext cx="3400950" cy="35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 flipH="1">
            <a:off x="2941525" y="3598950"/>
            <a:ext cx="1069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Камера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70" name="Google Shape;170;p20"/>
          <p:cNvCxnSpPr>
            <a:endCxn id="169" idx="0"/>
          </p:cNvCxnSpPr>
          <p:nvPr/>
        </p:nvCxnSpPr>
        <p:spPr>
          <a:xfrm>
            <a:off x="3059125" y="2541750"/>
            <a:ext cx="417300" cy="1057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0"/>
          <p:cNvSpPr txBox="1"/>
          <p:nvPr/>
        </p:nvSpPr>
        <p:spPr>
          <a:xfrm flipH="1">
            <a:off x="129875" y="2969125"/>
            <a:ext cx="2037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Место для установки коллиматорной щели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72" name="Google Shape;172;p20"/>
          <p:cNvCxnSpPr>
            <a:endCxn id="171" idx="0"/>
          </p:cNvCxnSpPr>
          <p:nvPr/>
        </p:nvCxnSpPr>
        <p:spPr>
          <a:xfrm flipH="1">
            <a:off x="1148375" y="1934425"/>
            <a:ext cx="103800" cy="1034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0"/>
          <p:cNvSpPr txBox="1"/>
          <p:nvPr/>
        </p:nvSpPr>
        <p:spPr>
          <a:xfrm flipH="1">
            <a:off x="2061625" y="799050"/>
            <a:ext cx="19872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Дифракционная решетка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74" name="Google Shape;174;p20"/>
          <p:cNvCxnSpPr/>
          <p:nvPr/>
        </p:nvCxnSpPr>
        <p:spPr>
          <a:xfrm>
            <a:off x="2594250" y="1184650"/>
            <a:ext cx="90000" cy="1132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Прототип установки “Око”</a:t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5121825" y="4452400"/>
            <a:ext cx="35394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Спектр флуоресцентной лампы,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снятый при помощи прототипа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5" y="1550725"/>
            <a:ext cx="4509675" cy="22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500" y="1324750"/>
            <a:ext cx="4232701" cy="304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/>
        </p:nvSpPr>
        <p:spPr>
          <a:xfrm>
            <a:off x="599038" y="4158300"/>
            <a:ext cx="35394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“Эталонный” спектр флуоресцентной лампы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tal Blue Tunnel 16x9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